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Consolas" panose="020B0609020204030204" pitchFamily="49" charset="0"/>
      <p:regular r:id="rId10"/>
      <p:bold r:id="rId11"/>
      <p:italic r:id="rId12"/>
      <p:boldItalic r:id="rId13"/>
    </p:embeddedFont>
    <p:embeddedFont>
      <p:font typeface="Epilogue" panose="020B0604020202020204" charset="0"/>
      <p:regular r:id="rId14"/>
    </p:embeddedFont>
    <p:embeddedFont>
      <p:font typeface="Fraunces Medium" panose="020B0604020202020204" charset="0"/>
      <p:regular r:id="rId15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8" d="100"/>
          <a:sy n="98" d="100"/>
        </p:scale>
        <p:origin x="28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99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Introducción a la Librería ARCH en Python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Desbloqueando el poder del análisis de series de tiempo para datos financieros.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8308" y="1145143"/>
            <a:ext cx="8123158" cy="594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¿Qué es ARCH y para qué se Utiliza?</a:t>
            </a:r>
            <a:endParaRPr lang="en-US" sz="37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308" y="2159198"/>
            <a:ext cx="8374380" cy="474547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594652" y="2359819"/>
            <a:ext cx="4294942" cy="2520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ARCH significa </a:t>
            </a:r>
            <a:r>
              <a:rPr lang="en-US" sz="14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Autoregressive Conditional Heteroskedasticity</a:t>
            </a:r>
            <a:r>
              <a:rPr lang="en-US" sz="14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(Heteroscedasticidad Condicional Autorregresiva), un modelo fundamental para analizar la volatilidad variable en datos de series temporales. Se utiliza ampliamente en finanzas para modelar y pronosticar la volatilidad de precios o rendimientos, lo cual es crucial para la gestión de riesgos y la valoración de activos.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9594652" y="5023842"/>
            <a:ext cx="4294942" cy="1680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 diferencia de los modelos clásicos, ARCH captura de forma única los cambios en la varianza a lo largo del tiempo, reflejando fenómenos como la "agrupación de volatilidad" que a menudo se observa en los mercados financieros.</a:t>
            </a:r>
            <a:endParaRPr lang="en-US" sz="145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BD6DC04-503F-7F6C-28F2-049FD23963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0851" y="7641045"/>
            <a:ext cx="3048425" cy="45726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7927"/>
            <a:ext cx="70537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Conceptos Clave de ARCH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70334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080E26"/>
          </a:solidFill>
          <a:ln w="3048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4" name="Shape 2"/>
          <p:cNvSpPr/>
          <p:nvPr/>
        </p:nvSpPr>
        <p:spPr>
          <a:xfrm>
            <a:off x="763310" y="2670334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8C98CA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5" name="Text 3"/>
          <p:cNvSpPr/>
          <p:nvPr/>
        </p:nvSpPr>
        <p:spPr>
          <a:xfrm>
            <a:off x="1142524" y="2927628"/>
            <a:ext cx="31627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Volatilidad Condicional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418046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Varianza que cambia en función de la información pasada.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670334"/>
            <a:ext cx="6408063" cy="1730812"/>
          </a:xfrm>
          <a:prstGeom prst="roundRect">
            <a:avLst>
              <a:gd name="adj" fmla="val 8453"/>
            </a:avLst>
          </a:prstGeom>
          <a:solidFill>
            <a:srgbClr val="080E26"/>
          </a:solidFill>
          <a:ln w="3048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8" name="Shape 6"/>
          <p:cNvSpPr/>
          <p:nvPr/>
        </p:nvSpPr>
        <p:spPr>
          <a:xfrm>
            <a:off x="7398067" y="2670334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8C98CA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9" name="Text 7"/>
          <p:cNvSpPr/>
          <p:nvPr/>
        </p:nvSpPr>
        <p:spPr>
          <a:xfrm>
            <a:off x="7777282" y="29276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Heterocedasticidad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77282" y="3418046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Varianza no constante dentro de una serie temporal.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627959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080E26"/>
          </a:solidFill>
          <a:ln w="3048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12" name="Shape 10"/>
          <p:cNvSpPr/>
          <p:nvPr/>
        </p:nvSpPr>
        <p:spPr>
          <a:xfrm>
            <a:off x="763310" y="4627959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8C98CA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3" name="Text 11"/>
          <p:cNvSpPr/>
          <p:nvPr/>
        </p:nvSpPr>
        <p:spPr>
          <a:xfrm>
            <a:off x="1142524" y="48852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Modelos GARCH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42524" y="5375672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Una extensión popular de ARCH, que incorpora tanto la volatilidad pasada como los choques recientes.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627959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080E26"/>
          </a:solidFill>
          <a:ln w="3048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16" name="Shape 14"/>
          <p:cNvSpPr/>
          <p:nvPr/>
        </p:nvSpPr>
        <p:spPr>
          <a:xfrm>
            <a:off x="7398067" y="4627959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8C98CA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7" name="Text 15"/>
          <p:cNvSpPr/>
          <p:nvPr/>
        </p:nvSpPr>
        <p:spPr>
          <a:xfrm>
            <a:off x="7777282" y="4885253"/>
            <a:ext cx="34149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Componentes del Modelo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77282" y="5375672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Comprende un modelo de media, un proceso de volatilidad y una distribución de residuos.</a:t>
            </a:r>
            <a:endParaRPr lang="en-US" sz="1750" dirty="0"/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30BB6E79-F49F-5DEC-92BF-3809600808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81975" y="7660500"/>
            <a:ext cx="3048425" cy="45726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8307"/>
            <a:ext cx="83569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¿Qué Ofrece la Librería ARCH?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91320"/>
            <a:ext cx="4205168" cy="5420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Implementación completa de ARCH, GARCH, EGARCH y otras variantes avanzadas.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Fácil construcción de modelos utilizando la función </a:t>
            </a:r>
            <a:r>
              <a:rPr lang="en-US" sz="1750" dirty="0">
                <a:solidFill>
                  <a:srgbClr val="EBECEF"/>
                </a:solidFill>
                <a:highlight>
                  <a:srgbClr val="151B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arch_model()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Estimación robusta de parámetros mediante máxima verosimilitud.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Soporte para varias distribuciones de error: normal, t-student, t-sesgada, entre otras.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Herramientas para análisis, diagnósticos y visualización de resultados.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9981" y="2292072"/>
            <a:ext cx="8284131" cy="4694277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086439C-41F6-9730-90A3-0795226F53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2485" y="7689683"/>
            <a:ext cx="3048425" cy="45726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9133" y="533638"/>
            <a:ext cx="7847648" cy="606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Arquitectura del Modelo en ARCH</a:t>
            </a:r>
            <a:endParaRPr lang="en-US" sz="3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931" y="1472089"/>
            <a:ext cx="11920418" cy="431518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230019" y="4733935"/>
            <a:ext cx="2986160" cy="373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Distribución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2230019" y="3433297"/>
            <a:ext cx="3170514" cy="373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Proceso de Volatilidad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2230019" y="2119386"/>
            <a:ext cx="2986160" cy="373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Modelo de Media</a:t>
            </a:r>
            <a:endParaRPr lang="en-US" sz="2350" dirty="0"/>
          </a:p>
        </p:txBody>
      </p:sp>
      <p:sp>
        <p:nvSpPr>
          <p:cNvPr id="7" name="Text 4"/>
          <p:cNvSpPr/>
          <p:nvPr/>
        </p:nvSpPr>
        <p:spPr>
          <a:xfrm>
            <a:off x="679133" y="5973961"/>
            <a:ext cx="13272135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Comprender cómo interactúan estos componentes es clave para construir modelos de volatilidad efectivos.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656273" y="6425803"/>
            <a:ext cx="45720" cy="1312426"/>
          </a:xfrm>
          <a:prstGeom prst="rect">
            <a:avLst/>
          </a:prstGeom>
          <a:solidFill>
            <a:srgbClr val="8C98CA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9" name="Text 6"/>
          <p:cNvSpPr/>
          <p:nvPr/>
        </p:nvSpPr>
        <p:spPr>
          <a:xfrm>
            <a:off x="918805" y="6448663"/>
            <a:ext cx="2425779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Modelo de Media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918805" y="6851333"/>
            <a:ext cx="4045982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Puede ser constante o autorregresivo (AR, ARX).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5149453" y="6425803"/>
            <a:ext cx="45720" cy="1312426"/>
          </a:xfrm>
          <a:prstGeom prst="rect">
            <a:avLst/>
          </a:prstGeom>
          <a:solidFill>
            <a:srgbClr val="8C98CA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2" name="Text 9"/>
          <p:cNvSpPr/>
          <p:nvPr/>
        </p:nvSpPr>
        <p:spPr>
          <a:xfrm>
            <a:off x="5411986" y="6448663"/>
            <a:ext cx="2574965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Proceso de Volatilidad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5411986" y="6851333"/>
            <a:ext cx="4045982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GARCH(1,1) es el más común, pero también EGARCH, GJR-GARCH, etc.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9642634" y="6425803"/>
            <a:ext cx="45720" cy="1312426"/>
          </a:xfrm>
          <a:prstGeom prst="rect">
            <a:avLst/>
          </a:prstGeom>
          <a:solidFill>
            <a:srgbClr val="8C98CA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5" name="Text 12"/>
          <p:cNvSpPr/>
          <p:nvPr/>
        </p:nvSpPr>
        <p:spPr>
          <a:xfrm>
            <a:off x="9905167" y="6448663"/>
            <a:ext cx="2425779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Distribución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9905167" y="6851333"/>
            <a:ext cx="4045982" cy="8640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Define la forma de los residuos estandarizados, impactando la precisión del modelo.</a:t>
            </a:r>
            <a:endParaRPr lang="en-US" sz="1500" dirty="0"/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417F805E-FC8E-FB8D-BCBE-3D65D50F30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81975" y="7738229"/>
            <a:ext cx="3048425" cy="45726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28713" y="502206"/>
            <a:ext cx="7255073" cy="5603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Ventajas de Usar ARCH en Python</a:t>
            </a:r>
            <a:endParaRPr lang="en-US" sz="35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713" y="1346002"/>
            <a:ext cx="3048953" cy="304895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319349" y="1346002"/>
            <a:ext cx="2907268" cy="560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Código Abierto y Soportado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4319349" y="1991320"/>
            <a:ext cx="2907268" cy="5136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Actualizado continuamente con soporte activo de la comunidad.</a:t>
            </a:r>
            <a:endParaRPr lang="en-US" sz="1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3783" y="1346002"/>
            <a:ext cx="3048953" cy="304895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594419" y="1346002"/>
            <a:ext cx="2241471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Integración Perfecta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10594419" y="1711166"/>
            <a:ext cx="2907268" cy="770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 integra fácilmente con pandas y numpy para el manejo de datos financieros.</a:t>
            </a:r>
            <a:endParaRPr lang="en-US" sz="14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8713" y="4678442"/>
            <a:ext cx="3048953" cy="304895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319349" y="4678442"/>
            <a:ext cx="2241471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Recursos Extensos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4319349" y="5043607"/>
            <a:ext cx="2907268" cy="5136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Documentación rica y ejemplos prácticos disponibles.</a:t>
            </a:r>
            <a:endParaRPr lang="en-US" sz="14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03783" y="4678442"/>
            <a:ext cx="3048953" cy="304895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594419" y="4678442"/>
            <a:ext cx="2241471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Modelado Mejorado</a:t>
            </a:r>
            <a:endParaRPr lang="en-US" sz="1750" dirty="0"/>
          </a:p>
        </p:txBody>
      </p:sp>
      <p:sp>
        <p:nvSpPr>
          <p:cNvPr id="14" name="Text 8"/>
          <p:cNvSpPr/>
          <p:nvPr/>
        </p:nvSpPr>
        <p:spPr>
          <a:xfrm>
            <a:off x="10594419" y="5043607"/>
            <a:ext cx="2907268" cy="5136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Permite predicciones mejoradas y gestión de riesgos.</a:t>
            </a:r>
            <a:endParaRPr lang="en-US" sz="1400" dirty="0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56DFF372-73E1-C4BE-C0BC-E4BFBBD7AF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10851" y="7661967"/>
            <a:ext cx="3048425" cy="45726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8893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Caso de Uso Típico: Análisis de Volatilidad del S&amp;P 500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22533"/>
            <a:ext cx="4205168" cy="38669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Descargar datos históricos ajustados del índice.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Calcular los rendimientos porcentuales diarios.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Ajustar un modelo GARCH(1,1) con media constante para capturar la volatilidad dinámica.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Interpretar los parámetros para comprender la persistencia y la reacción a los shocks.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9981" y="2681764"/>
            <a:ext cx="8284131" cy="4623673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D4483B36-600B-26E7-8F03-65570F4DF4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81975" y="7672118"/>
            <a:ext cx="3048425" cy="45726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447</Words>
  <Application>Microsoft Office PowerPoint</Application>
  <PresentationFormat>Personalizado</PresentationFormat>
  <Paragraphs>52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Fraunces Medium</vt:lpstr>
      <vt:lpstr>Epilogue</vt:lpstr>
      <vt:lpstr>Consolas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Juan Mayorga</cp:lastModifiedBy>
  <cp:revision>2</cp:revision>
  <dcterms:created xsi:type="dcterms:W3CDTF">2026-02-27T14:54:10Z</dcterms:created>
  <dcterms:modified xsi:type="dcterms:W3CDTF">2026-02-27T14:56:23Z</dcterms:modified>
</cp:coreProperties>
</file>